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3"/>
  </p:notesMasterIdLst>
  <p:sldIdLst>
    <p:sldId id="256" r:id="rId2"/>
    <p:sldId id="274" r:id="rId3"/>
    <p:sldId id="276" r:id="rId4"/>
    <p:sldId id="278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4" autoAdjust="0"/>
    <p:restoredTop sz="96374" autoAdjust="0"/>
  </p:normalViewPr>
  <p:slideViewPr>
    <p:cSldViewPr snapToGrid="0" snapToObjects="1">
      <p:cViewPr varScale="1">
        <p:scale>
          <a:sx n="118" d="100"/>
          <a:sy n="11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275BE-6F3E-934B-AE8E-F6EB2E8C9C9A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8F3B5-5C9B-944B-A64C-336E82B80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0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BCDDB-B542-4BE1-8B73-4CD6341DE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211E8-204B-8E41-8F36-3368293BBE80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7E5B1-940F-B540-A28B-7AC21822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27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Classification using</a:t>
            </a:r>
            <a:br>
              <a:rPr lang="en-US" dirty="0"/>
            </a:br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3450" y="5716588"/>
            <a:ext cx="3162300" cy="8556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Abhiram </a:t>
            </a:r>
            <a:r>
              <a:rPr lang="en-US" dirty="0" smtClean="0"/>
              <a:t>Tripuraneni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Back propagation is very crucial as weights are adjusted accordingly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Types of Gradient Descent: Batch Gradient </a:t>
            </a:r>
            <a:r>
              <a:rPr lang="en-US" sz="2400" dirty="0" smtClean="0"/>
              <a:t>Descent and </a:t>
            </a:r>
            <a:r>
              <a:rPr lang="en-US" sz="2400" dirty="0"/>
              <a:t>Stochastic gradient </a:t>
            </a:r>
            <a:r>
              <a:rPr lang="en-US" sz="2400" dirty="0" smtClean="0"/>
              <a:t>descent</a:t>
            </a:r>
          </a:p>
          <a:p>
            <a:endParaRPr lang="en-US" sz="2400" dirty="0" smtClean="0"/>
          </a:p>
          <a:p>
            <a:r>
              <a:rPr lang="en-US" sz="2400" dirty="0" smtClean="0"/>
              <a:t>Batch </a:t>
            </a:r>
            <a:r>
              <a:rPr lang="en-US" sz="2400" dirty="0"/>
              <a:t>gradient descent calculates the cost function error for full input set and then adjusts weights accordingly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Stochastic gradient descent is where we take each row look at cost function and then adjust weights accordingly for all rows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and Backward propagations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0"/>
            <a:ext cx="6440368" cy="3689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62" y="2197100"/>
            <a:ext cx="5747211" cy="35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our case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5213"/>
            <a:ext cx="10515600" cy="4112161"/>
          </a:xfrm>
        </p:spPr>
      </p:pic>
    </p:spTree>
    <p:extLst>
      <p:ext uri="{BB962C8B-B14F-4D97-AF65-F5344CB8AC3E}">
        <p14:creationId xmlns:p14="http://schemas.microsoft.com/office/powerpoint/2010/main" val="8184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The steps that are followed in this process would be: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1: Convolution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2: Max Pooling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3: Flattening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Step 4: 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1338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5361"/>
            <a:ext cx="10515600" cy="3911866"/>
          </a:xfrm>
        </p:spPr>
      </p:pic>
    </p:spTree>
    <p:extLst>
      <p:ext uri="{BB962C8B-B14F-4D97-AF65-F5344CB8AC3E}">
        <p14:creationId xmlns:p14="http://schemas.microsoft.com/office/powerpoint/2010/main" val="283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Convolution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32" y="1583578"/>
            <a:ext cx="6904846" cy="2941339"/>
          </a:xfrm>
        </p:spPr>
      </p:pic>
      <p:sp>
        <p:nvSpPr>
          <p:cNvPr id="5" name="TextBox 4"/>
          <p:cNvSpPr txBox="1"/>
          <p:nvPr/>
        </p:nvSpPr>
        <p:spPr>
          <a:xfrm>
            <a:off x="618565" y="4524917"/>
            <a:ext cx="102601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Input Image convolved with Feature detector at a stride of </a:t>
            </a:r>
            <a:r>
              <a:rPr lang="en-US" sz="2000" dirty="0" smtClean="0"/>
              <a:t>1 </a:t>
            </a:r>
            <a:r>
              <a:rPr lang="en-US" sz="2000" dirty="0"/>
              <a:t>which produces a Feature Map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This step is performed to reduce the size of the input image and retain back only the important features of the image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There are many such feature detectors and in turn many feature maps that are produced which form the convolutional layer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Apply Rectifier function (ReLu) to this layer to make it non-linear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Max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19918"/>
            <a:ext cx="10515600" cy="1869141"/>
          </a:xfrm>
        </p:spPr>
        <p:txBody>
          <a:bodyPr>
            <a:normAutofit/>
          </a:bodyPr>
          <a:lstStyle/>
          <a:p>
            <a:r>
              <a:rPr lang="en-US" sz="2000" dirty="0"/>
              <a:t>Apply max pooling to feature map which gives pooled feature map</a:t>
            </a:r>
          </a:p>
          <a:p>
            <a:r>
              <a:rPr lang="en-US" sz="2000" dirty="0"/>
              <a:t>To recognize various images of same features that differ and categorize them into one category we use max pooling</a:t>
            </a:r>
          </a:p>
          <a:p>
            <a:r>
              <a:rPr lang="en-US" sz="2000" dirty="0"/>
              <a:t>Recognizes distorted features, reduces the size as removes information thereby also prevents overfitting.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53" y="1690688"/>
            <a:ext cx="6548718" cy="26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Flattening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52734"/>
            <a:ext cx="4171996" cy="21948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97" y="1852734"/>
            <a:ext cx="6656294" cy="2844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177118"/>
            <a:ext cx="111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To input these elements into the Neural Network flattening operation is performed </a:t>
            </a:r>
          </a:p>
        </p:txBody>
      </p:sp>
    </p:spTree>
    <p:extLst>
      <p:ext uri="{BB962C8B-B14F-4D97-AF65-F5344CB8AC3E}">
        <p14:creationId xmlns:p14="http://schemas.microsoft.com/office/powerpoint/2010/main" val="30924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Full connection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160"/>
            <a:ext cx="10515600" cy="3422102"/>
          </a:xfrm>
        </p:spPr>
      </p:pic>
      <p:sp>
        <p:nvSpPr>
          <p:cNvPr id="5" name="TextBox 4"/>
          <p:cNvSpPr txBox="1"/>
          <p:nvPr/>
        </p:nvSpPr>
        <p:spPr>
          <a:xfrm>
            <a:off x="838200" y="4908633"/>
            <a:ext cx="105156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Features are processed and final layer performs voting towards the classes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All of this trained to a forward propagation and backward propagation with lots of iterations and Epochs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Not just weights even feature detectors are trained and adjusted and finally this network would recognize the image and categorize it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4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836" y="2328396"/>
            <a:ext cx="10515600" cy="2041898"/>
          </a:xfrm>
        </p:spPr>
        <p:txBody>
          <a:bodyPr/>
          <a:lstStyle/>
          <a:p>
            <a:pPr algn="ctr"/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247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CNN 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2" y="2663771"/>
            <a:ext cx="11851855" cy="2620924"/>
          </a:xfrm>
        </p:spPr>
      </p:pic>
    </p:spTree>
    <p:extLst>
      <p:ext uri="{BB962C8B-B14F-4D97-AF65-F5344CB8AC3E}">
        <p14:creationId xmlns:p14="http://schemas.microsoft.com/office/powerpoint/2010/main" val="12381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4748895"/>
            <a:ext cx="7023100" cy="871975"/>
          </a:xfrm>
        </p:spPr>
      </p:pic>
      <p:sp>
        <p:nvSpPr>
          <p:cNvPr id="5" name="TextBox 4"/>
          <p:cNvSpPr txBox="1"/>
          <p:nvPr/>
        </p:nvSpPr>
        <p:spPr>
          <a:xfrm>
            <a:off x="941294" y="1801906"/>
            <a:ext cx="98970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Processes fast with computers that have GPU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Increase the number of Epochs for better </a:t>
            </a:r>
            <a:r>
              <a:rPr lang="en-US" sz="2000" dirty="0" smtClean="0"/>
              <a:t>accuracy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Training set accuracy is 85%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Accuracy attained for our model after 25 Epochs is 81.80%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B7F61D6-1E7B-4D73-8A55-19F12C3A1AEE}"/>
              </a:ext>
            </a:extLst>
          </p:cNvPr>
          <p:cNvSpPr txBox="1"/>
          <p:nvPr/>
        </p:nvSpPr>
        <p:spPr>
          <a:xfrm>
            <a:off x="838200" y="4287230"/>
            <a:ext cx="234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1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82" y="269146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420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76" y="469900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6050" y="412751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4689" y="2854325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9251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157912" y="5446714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3442996" y="2949576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02812" y="361950"/>
            <a:ext cx="76665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44651" y="384175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1662112" y="5454652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555846" y="103188"/>
            <a:ext cx="10399961" cy="258762"/>
          </a:xfrm>
        </p:spPr>
        <p:txBody>
          <a:bodyPr>
            <a:noAutofit/>
          </a:bodyPr>
          <a:lstStyle/>
          <a:p>
            <a:r>
              <a:rPr lang="en-US" sz="3200" dirty="0"/>
              <a:t>Business Model Canvas </a:t>
            </a:r>
            <a:endParaRPr lang="en-AU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33946"/>
              </p:ext>
            </p:extLst>
          </p:nvPr>
        </p:nvGraphicFramePr>
        <p:xfrm>
          <a:off x="1676400" y="457201"/>
          <a:ext cx="8839200" cy="65108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1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70557">
                <a:tc rowSpan="3">
                  <a:txBody>
                    <a:bodyPr/>
                    <a:lstStyle/>
                    <a:p>
                      <a:r>
                        <a:rPr lang="en-AU" sz="1200" b="1" dirty="0"/>
                        <a:t>           Key</a:t>
                      </a:r>
                      <a:r>
                        <a:rPr lang="en-AU" sz="1200" b="1" baseline="0" dirty="0"/>
                        <a:t> Partners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Institutional investors and funds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Product manufactures 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Distribution partners 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Suppliers 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Acquisitions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Publishers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Stakeholders 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endParaRPr lang="en-AU" sz="1100" b="0" kern="1200" baseline="0" dirty="0">
                        <a:solidFill>
                          <a:schemeClr val="tx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charset="0"/>
                        <a:buChar char="•"/>
                      </a:pPr>
                      <a:r>
                        <a:rPr lang="en-AU" sz="1100" b="0" kern="1200" baseline="0" dirty="0">
                          <a:solidFill>
                            <a:schemeClr val="tx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 Media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AU" sz="1200" b="1" dirty="0"/>
                        <a:t>        Key Activities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R&amp;D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Design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Computer software/ Hardware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Technology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Image search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Facial recognition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Robotics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Remote sensing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Medicine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Banking, Financing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Forecasting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/>
                        <a:t>          Value Propositions</a:t>
                      </a: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To revolutionize technology for both commercial and personal use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Quality and excellence of software integrated with hardware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Respect data privacy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Advertising services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Perpetual innovations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Autonomous driving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Customer </a:t>
                      </a:r>
                    </a:p>
                    <a:p>
                      <a:r>
                        <a:rPr lang="en-AU" sz="1200" b="1" dirty="0"/>
                        <a:t>         Relationships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Distinctive marketing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Unique products</a:t>
                      </a:r>
                      <a:r>
                        <a:rPr lang="en-AU" sz="1100" b="0" baseline="0" dirty="0">
                          <a:latin typeface="Comic Sans MS" pitchFamily="66" charset="0"/>
                        </a:rPr>
                        <a:t> and trust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Customer assistance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Automation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Learning resources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AU" sz="1200" b="1" dirty="0"/>
                        <a:t>      Customer Segments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End users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Mass market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Multisided platforms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Businesses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Students and teachers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7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             Channels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Retail</a:t>
                      </a:r>
                      <a:r>
                        <a:rPr lang="en-AU" sz="1100" b="0" baseline="0" dirty="0">
                          <a:latin typeface="Comic Sans MS" pitchFamily="66" charset="0"/>
                        </a:rPr>
                        <a:t> stores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Online service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Authorized resellers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Events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Advertisements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1063216"/>
                  </a:ext>
                </a:extLst>
              </a:tr>
              <a:tr h="219265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AU" sz="1200" b="1" dirty="0"/>
                        <a:t>             Key Resources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Vision</a:t>
                      </a:r>
                      <a:r>
                        <a:rPr lang="en-AU" sz="1100" b="0" baseline="0" dirty="0">
                          <a:latin typeface="Comic Sans MS" pitchFamily="66" charset="0"/>
                        </a:rPr>
                        <a:t>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Best-in-class employees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Ecosystem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Inventories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Data centres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Inclusion and diversity approach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Intellectual resources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AU" sz="1200" b="1" dirty="0"/>
                        <a:t>             Channels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Retail</a:t>
                      </a:r>
                      <a:r>
                        <a:rPr lang="en-AU" sz="1100" b="0" baseline="0" dirty="0">
                          <a:latin typeface="Comic Sans MS" pitchFamily="66" charset="0"/>
                        </a:rPr>
                        <a:t> stores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Online service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Authorized resellers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Events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Advertisements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5435">
                <a:tc gridSpan="2">
                  <a:txBody>
                    <a:bodyPr/>
                    <a:lstStyle/>
                    <a:p>
                      <a:r>
                        <a:rPr lang="en-AU" sz="1200" b="1" dirty="0"/>
                        <a:t>              Cost Structure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R&amp;D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Advertising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Design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Software development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dirty="0">
                          <a:latin typeface="Comic Sans MS" pitchFamily="66" charset="0"/>
                        </a:rPr>
                        <a:t>Cost</a:t>
                      </a:r>
                      <a:r>
                        <a:rPr lang="en-AU" sz="1100" b="0" baseline="0" dirty="0">
                          <a:latin typeface="Comic Sans MS" pitchFamily="66" charset="0"/>
                        </a:rPr>
                        <a:t> of manufacturing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Outsourcing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Data Centres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Marketing and sales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Employees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100" b="0" baseline="0" dirty="0">
                          <a:latin typeface="Comic Sans MS" pitchFamily="66" charset="0"/>
                        </a:rPr>
                        <a:t>Customer service </a:t>
                      </a:r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b="1" dirty="0"/>
                        <a:t>           Revenue Streams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Sale of products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Online services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Licensing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AU" sz="1200" b="0" baseline="0" dirty="0">
                          <a:latin typeface="Comic Sans MS" pitchFamily="66" charset="0"/>
                        </a:rPr>
                        <a:t>Advertising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030">
                <a:tc gridSpan="7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2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870" y="163421"/>
            <a:ext cx="9206753" cy="3599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Data Trust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58841DFD-5BAE-4625-B992-CBB34548C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815374"/>
              </p:ext>
            </p:extLst>
          </p:nvPr>
        </p:nvGraphicFramePr>
        <p:xfrm>
          <a:off x="331870" y="677786"/>
          <a:ext cx="11514989" cy="614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8621">
                  <a:extLst>
                    <a:ext uri="{9D8B030D-6E8A-4147-A177-3AD203B41FA5}">
                      <a16:colId xmlns:a16="http://schemas.microsoft.com/office/drawing/2014/main" xmlns="" val="3505609657"/>
                    </a:ext>
                  </a:extLst>
                </a:gridCol>
                <a:gridCol w="6046368">
                  <a:extLst>
                    <a:ext uri="{9D8B030D-6E8A-4147-A177-3AD203B41FA5}">
                      <a16:colId xmlns:a16="http://schemas.microsoft.com/office/drawing/2014/main" xmlns="" val="2245933669"/>
                    </a:ext>
                  </a:extLst>
                </a:gridCol>
              </a:tblGrid>
              <a:tr h="30914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Policy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Propositions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9198499"/>
                  </a:ext>
                </a:extLst>
              </a:tr>
              <a:tr h="19690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Transparency: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 inform</a:t>
                      </a:r>
                      <a:r>
                        <a:rPr lang="en-IN" sz="1400" b="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the </a:t>
                      </a: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Individuals about the data that is recorded,</a:t>
                      </a:r>
                      <a:r>
                        <a:rPr lang="en-IN" sz="1400" b="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manner in which this data is recorded, the application</a:t>
                      </a:r>
                      <a:r>
                        <a:rPr lang="en-IN" sz="1400" b="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of this data </a:t>
                      </a: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 the third parties that have access to it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/>
                        <a:t>Take consent before</a:t>
                      </a:r>
                      <a:r>
                        <a:rPr lang="en-US" sz="1400" baseline="0"/>
                        <a:t> recording customers data</a:t>
                      </a:r>
                      <a:endParaRPr lang="en-IN" sz="1400" kern="120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285750" indent="-285750" algn="l" rtl="0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Disclosing about data collection policies, business ethics, other public policy commitments</a:t>
                      </a:r>
                    </a:p>
                    <a:p>
                      <a:pPr marL="285750" indent="-285750" algn="l" rtl="0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Mention about what type of data we collect, why we collect it and how we use that data</a:t>
                      </a:r>
                    </a:p>
                    <a:p>
                      <a:pPr marL="285750" indent="-285750" algn="l" rtl="0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Inform users about the changes in the terms of service</a:t>
                      </a:r>
                    </a:p>
                    <a:p>
                      <a:pPr marL="285750" indent="-285750" algn="l" rtl="0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Create transparent policy which mentions about standardized factual information, details on specific products and signed agreement with the end users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0577010"/>
                  </a:ext>
                </a:extLst>
              </a:tr>
              <a:tr h="134253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Trust: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</a:t>
                      </a:r>
                      <a:r>
                        <a:rPr lang="en-IN" sz="1400" b="0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inform customers how their personal data is safeguarded in all means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Take consent from the users before sharing the data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Ensure no personal information is sold to other business users or stolen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Ensure information is only shared with the third</a:t>
                      </a:r>
                      <a:r>
                        <a:rPr lang="en-IN" sz="1400" kern="1200" baseline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party vendors </a:t>
                      </a: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 that they can provide right services to the end users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Information should be protected with passwords and have an encryption in place to strongly protect user information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7276562"/>
                  </a:ext>
                </a:extLst>
              </a:tr>
              <a:tr h="126235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Control: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ability of individuals to effectively manage the extent to which their personal data is shared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457200" rtl="0" eaLnBrk="1" fontAlgn="b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users must have full control to review the data that is being collected</a:t>
                      </a:r>
                    </a:p>
                    <a:p>
                      <a:pPr marL="285750" lvl="0" indent="-285750" algn="l" defTabSz="457200" rtl="0" eaLnBrk="1" fontAlgn="b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Having an option of opt-in/opt-out for the users to provide the consent of sharing their personal information with any third party vendors or not</a:t>
                      </a:r>
                    </a:p>
                    <a:p>
                      <a:pPr marL="285750" lvl="0" indent="-285750" algn="l" defTabSz="457200" rtl="0" eaLnBrk="1" fontAlgn="b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baseline="0"/>
                        <a:t>Can login to their personalized portals to see what data is being collected and can make changes as they wish</a:t>
                      </a:r>
                    </a:p>
                    <a:p>
                      <a:pPr marL="285750" lvl="0" indent="-285750" algn="l" defTabSz="457200" rtl="0" eaLnBrk="1" fontAlgn="b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baseline="0"/>
                        <a:t>They can view, download their data whenever they wish to</a:t>
                      </a:r>
                      <a:endParaRPr lang="en-US" sz="1400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0948539"/>
                  </a:ext>
                </a:extLst>
              </a:tr>
              <a:tr h="113369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Value:</a:t>
                      </a:r>
                    </a:p>
                    <a:p>
                      <a:pPr marL="0" algn="l" defTabSz="457200" rtl="0" eaLnBrk="1" latinLnBrk="0" hangingPunct="1"/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Individuals’ understanding of the value created by the use of their data and the way in which they are compensated for it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/>
                        <a:t>To provide value added</a:t>
                      </a:r>
                      <a:r>
                        <a:rPr lang="en-US" sz="1400" baseline="0" dirty="0"/>
                        <a:t> services to the customers 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/>
                        <a:t>Provide </a:t>
                      </a:r>
                      <a:r>
                        <a:rPr lang="en-US" sz="1400" baseline="0" dirty="0"/>
                        <a:t>well crafted and personalized </a:t>
                      </a:r>
                      <a:r>
                        <a:rPr lang="en-US" sz="1400" dirty="0"/>
                        <a:t>recommendations</a:t>
                      </a:r>
                      <a:r>
                        <a:rPr lang="en-US" sz="1400" baseline="0" dirty="0"/>
                        <a:t> for each individual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r>
                        <a:rPr lang="en-US" sz="1400" baseline="0" dirty="0"/>
                        <a:t>The more the data the customer agrees to share the better the services provided to the customer</a:t>
                      </a:r>
                    </a:p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q"/>
                      </a:pP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0793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Scope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Image Classification using Convolutional Neural Networks</a:t>
            </a:r>
          </a:p>
          <a:p>
            <a:endParaRPr lang="en-US" sz="2000"/>
          </a:p>
          <a:p>
            <a:r>
              <a:rPr lang="en-US" sz="2000"/>
              <a:t>Data consists of 10,000 images of cats and dogs </a:t>
            </a:r>
          </a:p>
          <a:p>
            <a:endParaRPr lang="en-US" sz="2000"/>
          </a:p>
          <a:p>
            <a:r>
              <a:rPr lang="en-US" sz="2000"/>
              <a:t>Divide the data into training and test sets </a:t>
            </a:r>
          </a:p>
          <a:p>
            <a:endParaRPr lang="en-US" sz="2000"/>
          </a:p>
          <a:p>
            <a:r>
              <a:rPr lang="en-US" sz="2000"/>
              <a:t>Train the model using the training data (80%) using the CNN architecture </a:t>
            </a:r>
          </a:p>
          <a:p>
            <a:endParaRPr lang="en-US" sz="2000"/>
          </a:p>
          <a:p>
            <a:r>
              <a:rPr lang="en-US" sz="2000"/>
              <a:t>The model now learns about the features in the images and is now able to distinguish between a cat and a dog</a:t>
            </a:r>
          </a:p>
          <a:p>
            <a:endParaRPr lang="en-US" sz="2000"/>
          </a:p>
          <a:p>
            <a:r>
              <a:rPr lang="en-US" sz="2000"/>
              <a:t>Using the testing data (20%) check the created model accuracy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65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Neuron?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They are the building blocks of neural network</a:t>
            </a:r>
          </a:p>
          <a:p>
            <a:r>
              <a:rPr lang="en-US" sz="2000"/>
              <a:t>The dendrite acts as a receivers </a:t>
            </a:r>
          </a:p>
          <a:p>
            <a:r>
              <a:rPr lang="en-US" sz="2000"/>
              <a:t>The axon acts a transmitters </a:t>
            </a:r>
          </a:p>
          <a:p>
            <a:r>
              <a:rPr lang="en-US" sz="2000"/>
              <a:t>Input to Neuron</a:t>
            </a:r>
          </a:p>
          <a:p>
            <a:r>
              <a:rPr lang="en-US" sz="2000"/>
              <a:t>Output from Neuron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50" y="2935287"/>
            <a:ext cx="6286850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Activation Function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2400" dirty="0" smtClean="0"/>
              <a:t>Activation </a:t>
            </a:r>
            <a:r>
              <a:rPr lang="en-US" sz="2400" dirty="0"/>
              <a:t>functions are used to check the Y value produced by a neuron and decide </a:t>
            </a:r>
            <a:r>
              <a:rPr lang="en-US" sz="2400" dirty="0" smtClean="0"/>
              <a:t>whether </a:t>
            </a:r>
            <a:r>
              <a:rPr lang="en-US" sz="2400" dirty="0"/>
              <a:t>the outside connections should consider this neuron fired or not in other words activated or not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Activation functions are also used to introduce non linearity to the </a:t>
            </a:r>
            <a:r>
              <a:rPr lang="en-US" sz="2400" dirty="0" smtClean="0"/>
              <a:t>network</a:t>
            </a:r>
          </a:p>
          <a:p>
            <a:endParaRPr lang="en-US" sz="2400" dirty="0"/>
          </a:p>
          <a:p>
            <a:r>
              <a:rPr lang="en-US" sz="2400" dirty="0"/>
              <a:t>Some Predominant activation functions: Threshold function, Sigmoid function, Rectifier function (ReLu), Hyperbolic Tangent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740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Neural Networks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9393" cy="4351338"/>
          </a:xfrm>
        </p:spPr>
        <p:txBody>
          <a:bodyPr>
            <a:normAutofit/>
          </a:bodyPr>
          <a:lstStyle/>
          <a:p>
            <a:r>
              <a:rPr lang="en-US" sz="2400"/>
              <a:t>Each neuron accounts for a specific property</a:t>
            </a:r>
          </a:p>
          <a:p>
            <a:endParaRPr lang="en-US" sz="2400"/>
          </a:p>
          <a:p>
            <a:r>
              <a:rPr lang="en-US" sz="2400"/>
              <a:t>If all the properties that a neuron is looking for are met then it fires up</a:t>
            </a:r>
          </a:p>
          <a:p>
            <a:endParaRPr lang="en-US" sz="2400"/>
          </a:p>
          <a:p>
            <a:r>
              <a:rPr lang="en-US" sz="2400"/>
              <a:t>A neural network may contain many hidden layers and in turn many neurons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81" y="1690688"/>
            <a:ext cx="3990856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Neural Networks learn?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63" y="2837328"/>
            <a:ext cx="6513207" cy="2620309"/>
          </a:xfrm>
        </p:spPr>
      </p:pic>
      <p:sp>
        <p:nvSpPr>
          <p:cNvPr id="6" name="TextBox 5"/>
          <p:cNvSpPr txBox="1"/>
          <p:nvPr/>
        </p:nvSpPr>
        <p:spPr>
          <a:xfrm>
            <a:off x="728662" y="2243138"/>
            <a:ext cx="43677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/>
              <a:t>Each neuron calculates weighted sum of its input</a:t>
            </a:r>
          </a:p>
          <a:p>
            <a:pPr marL="285750" indent="-285750">
              <a:buFont typeface="Arial" charset="0"/>
              <a:buChar char="•"/>
            </a:pPr>
            <a:endParaRPr lang="en-US" sz="2000"/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Compares this output value to that of the actual value while training </a:t>
            </a:r>
          </a:p>
          <a:p>
            <a:pPr marL="285750" indent="-285750">
              <a:buFont typeface="Arial" charset="0"/>
              <a:buChar char="•"/>
            </a:pPr>
            <a:endParaRPr lang="en-US" sz="2000"/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Adjusts weights to reduce the error between the actual value and output value</a:t>
            </a:r>
          </a:p>
          <a:p>
            <a:pPr marL="285750" indent="-285750">
              <a:buFont typeface="Arial" charset="0"/>
              <a:buChar char="•"/>
            </a:pPr>
            <a:endParaRPr lang="en-US" sz="2000"/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This process of adjusting weights based on the cost function is called back propagation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42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5318</TotalTime>
  <Words>1105</Words>
  <Application>Microsoft Macintosh PowerPoint</Application>
  <PresentationFormat>Widescreen</PresentationFormat>
  <Paragraphs>237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Comic Sans MS</vt:lpstr>
      <vt:lpstr>Wingdings</vt:lpstr>
      <vt:lpstr>Arial</vt:lpstr>
      <vt:lpstr>Office Theme</vt:lpstr>
      <vt:lpstr>Image Classification using Convolutional Neural Networks  </vt:lpstr>
      <vt:lpstr>CNN System Architecture</vt:lpstr>
      <vt:lpstr>Business Model Canvas </vt:lpstr>
      <vt:lpstr>Data Trust Framework</vt:lpstr>
      <vt:lpstr>Project Scope </vt:lpstr>
      <vt:lpstr>What is a Neuron?</vt:lpstr>
      <vt:lpstr>What is an Activation Function ?</vt:lpstr>
      <vt:lpstr>How do Neural Networks work?</vt:lpstr>
      <vt:lpstr>How do Neural Networks learn?</vt:lpstr>
      <vt:lpstr>Gradient Descent</vt:lpstr>
      <vt:lpstr>Forward and Backward propagations</vt:lpstr>
      <vt:lpstr>In our case</vt:lpstr>
      <vt:lpstr>Convolutional Neural Network </vt:lpstr>
      <vt:lpstr>Input Image </vt:lpstr>
      <vt:lpstr>Step 1: Convolution </vt:lpstr>
      <vt:lpstr>Step 2: Max Pooling</vt:lpstr>
      <vt:lpstr>Step 3: Flattening </vt:lpstr>
      <vt:lpstr>Step 4: Full connection </vt:lpstr>
      <vt:lpstr>Code Demo</vt:lpstr>
      <vt:lpstr>Results</vt:lpstr>
      <vt:lpstr>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Image Classification  IS590IN Final Project</dc:title>
  <dc:creator>Microsoft Office User</dc:creator>
  <cp:lastModifiedBy>Microsoft Office User</cp:lastModifiedBy>
  <cp:revision>44</cp:revision>
  <dcterms:created xsi:type="dcterms:W3CDTF">2018-12-01T21:00:39Z</dcterms:created>
  <dcterms:modified xsi:type="dcterms:W3CDTF">2018-12-16T14:32:32Z</dcterms:modified>
</cp:coreProperties>
</file>